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57" r:id="rId5"/>
    <p:sldId id="259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nc-dic.com/aphorism/Druzhba-354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000108"/>
            <a:ext cx="727280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Мастер-класс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643314"/>
            <a:ext cx="4572032" cy="197660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Грешнова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Инна Павловна, учитель русского языка и литературы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МОУ СОШ  с. Красная Горка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Колышлейского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района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Пензенской области</a:t>
            </a:r>
          </a:p>
          <a:p>
            <a:pPr algn="ctr">
              <a:spcBef>
                <a:spcPts val="0"/>
              </a:spcBef>
              <a:buNone/>
            </a:pPr>
            <a:endParaRPr lang="ru-RU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428736"/>
            <a:ext cx="700092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Использование приёмов </a:t>
            </a:r>
          </a:p>
          <a:p>
            <a:pPr algn="ct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ТРИЗ-технологии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на уроках русского языка и литературы в системе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реализации     ФГОС</a:t>
            </a:r>
          </a:p>
          <a:p>
            <a:pPr algn="ctr"/>
            <a:r>
              <a:rPr lang="ru-RU" b="1" i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42910" y="857232"/>
            <a:ext cx="778674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Задание. Прочитайте текст и закончите реплику персонажа. Сформулируйте тему урока.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Однажды известному театральному режиссеру, основателю ленинградского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ТЮЗа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А.А. Брянцеву позвонили из школы: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Вам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зво´нит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преподавательница…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Не верю! – прервал Александр Александрович и повесил трубку на рычаг.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Через минуту снова звонок и снова: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Вам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зво´нит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преподавательница…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Не верю! – И трубка опять повешена.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третий раз звонок: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Товарищ Брянцев! Вам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зво´нит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преподавательница… Почему вы не верите?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Потому что…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68961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14612" y="571480"/>
            <a:ext cx="4129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Прием «Интеллект –карта»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3500429" y="1142984"/>
            <a:ext cx="2143141" cy="50006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4400" b="1" kern="10" spc="0" dirty="0" smtClean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ДРУЖБА</a:t>
            </a:r>
            <a:endParaRPr lang="ru-RU" sz="4400" b="1" kern="10" spc="0" dirty="0">
              <a:ln w="9525">
                <a:solidFill>
                  <a:srgbClr val="7030A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785786" y="2285992"/>
            <a:ext cx="2143140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b="1" i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DB3E2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ГОТОВНОСТЬ</a:t>
            </a:r>
            <a:endParaRPr lang="ru-RU" sz="2000" b="1" i="1" kern="10" spc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DB3E2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5429256" y="1714488"/>
            <a:ext cx="23241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ДОВЕРИЕ</a:t>
            </a:r>
            <a:endParaRPr lang="ru-RU" sz="24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3000364" y="2857496"/>
            <a:ext cx="2895600" cy="466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2400" b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СОВПАДЕНИЕ</a:t>
            </a:r>
            <a:endParaRPr lang="ru-RU" sz="2400" b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943634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571604" y="4071942"/>
            <a:ext cx="2400299" cy="54292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способность</a:t>
            </a:r>
            <a:endParaRPr lang="ru-RU" sz="24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214547" y="5786454"/>
            <a:ext cx="2143140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rtl="0"/>
            <a:r>
              <a:rPr lang="ru-RU" sz="20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/>
              </a:rPr>
              <a:t>поддержка</a:t>
            </a:r>
            <a:endParaRPr lang="ru-RU" sz="20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357158" y="1643050"/>
            <a:ext cx="35337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i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DB3E2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ПРИЙТИ НА ПОМОЩЬ ДРУГУ</a:t>
            </a:r>
            <a:endParaRPr lang="ru-RU" sz="1800" i="1" kern="10" spc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DB3E2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130" name="AutoShape 10"/>
          <p:cNvSpPr>
            <a:spLocks noChangeShapeType="1"/>
          </p:cNvSpPr>
          <p:nvPr/>
        </p:nvSpPr>
        <p:spPr bwMode="auto">
          <a:xfrm flipH="1" flipV="1">
            <a:off x="1428728" y="2000240"/>
            <a:ext cx="468313" cy="158750"/>
          </a:xfrm>
          <a:prstGeom prst="straightConnector1">
            <a:avLst/>
          </a:prstGeom>
          <a:noFill/>
          <a:ln w="76200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4357686" y="2285992"/>
            <a:ext cx="4067175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b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уверенность в искренности и честности друга</a:t>
            </a:r>
            <a:endParaRPr lang="ru-RU" sz="1400" b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785786" y="3357562"/>
            <a:ext cx="1476375" cy="285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1400" b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ИНТЕРЕСОВ</a:t>
            </a:r>
            <a:endParaRPr lang="ru-RU" sz="1400" b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943634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>
            <a:off x="2714612" y="3571876"/>
            <a:ext cx="1628775" cy="285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1400" b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УВЛЕЧЕНИЙ</a:t>
            </a:r>
            <a:endParaRPr lang="ru-RU" sz="1400" b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943634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4929190" y="3500438"/>
            <a:ext cx="1390650" cy="285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1400" b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ПРИВЫЧЕК</a:t>
            </a:r>
            <a:endParaRPr lang="ru-RU" sz="1400" b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943634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7000892" y="3571876"/>
            <a:ext cx="1190625" cy="285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1400" b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МНЕНИЙ</a:t>
            </a:r>
            <a:endParaRPr lang="ru-RU" sz="1400" b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943634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36" name="WordArt 16"/>
          <p:cNvSpPr>
            <a:spLocks noChangeArrowheads="1" noChangeShapeType="1" noTextEdit="1"/>
          </p:cNvSpPr>
          <p:nvPr/>
        </p:nvSpPr>
        <p:spPr bwMode="auto">
          <a:xfrm>
            <a:off x="1285852" y="4857760"/>
            <a:ext cx="2928958" cy="4238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14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принимать дружескую критику</a:t>
            </a:r>
            <a:endParaRPr lang="ru-RU" sz="1400" b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137" name="WordArt 17"/>
          <p:cNvSpPr>
            <a:spLocks noChangeArrowheads="1" noChangeShapeType="1" noTextEdit="1"/>
          </p:cNvSpPr>
          <p:nvPr/>
        </p:nvSpPr>
        <p:spPr bwMode="auto">
          <a:xfrm>
            <a:off x="4786314" y="4000504"/>
            <a:ext cx="2933700" cy="495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14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радоваться успехам товарища</a:t>
            </a:r>
            <a:endParaRPr lang="ru-RU" sz="1400" b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138" name="WordArt 18"/>
          <p:cNvSpPr>
            <a:spLocks noChangeArrowheads="1" noChangeShapeType="1" noTextEdit="1"/>
          </p:cNvSpPr>
          <p:nvPr/>
        </p:nvSpPr>
        <p:spPr bwMode="auto">
          <a:xfrm>
            <a:off x="4714876" y="4786322"/>
            <a:ext cx="1666875" cy="495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14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прощать друга</a:t>
            </a:r>
            <a:endParaRPr lang="ru-RU" sz="1400" b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139" name="WordArt 19"/>
          <p:cNvSpPr>
            <a:spLocks noChangeArrowheads="1" noChangeShapeType="1" noTextEdit="1"/>
          </p:cNvSpPr>
          <p:nvPr/>
        </p:nvSpPr>
        <p:spPr bwMode="auto">
          <a:xfrm>
            <a:off x="5357818" y="5929330"/>
            <a:ext cx="241935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rtl="0"/>
            <a:r>
              <a:rPr lang="ru-RU" sz="14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/>
              </a:rPr>
              <a:t>во всех начинаниях</a:t>
            </a:r>
            <a:endParaRPr lang="ru-RU" sz="1400" b="1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cxnSp>
        <p:nvCxnSpPr>
          <p:cNvPr id="5141" name="AutoShape 21"/>
          <p:cNvCxnSpPr>
            <a:cxnSpLocks noChangeShapeType="1"/>
          </p:cNvCxnSpPr>
          <p:nvPr/>
        </p:nvCxnSpPr>
        <p:spPr bwMode="auto">
          <a:xfrm flipV="1">
            <a:off x="4929190" y="1928802"/>
            <a:ext cx="477837" cy="233362"/>
          </a:xfrm>
          <a:prstGeom prst="straightConnector1">
            <a:avLst/>
          </a:prstGeom>
          <a:noFill/>
          <a:ln w="76200" cap="rnd">
            <a:solidFill>
              <a:srgbClr val="FFC000"/>
            </a:solidFill>
            <a:prstDash val="sysDot"/>
            <a:round/>
            <a:headEnd/>
            <a:tailEnd/>
          </a:ln>
        </p:spPr>
      </p:cxnSp>
      <p:cxnSp>
        <p:nvCxnSpPr>
          <p:cNvPr id="5142" name="AutoShape 22"/>
          <p:cNvCxnSpPr>
            <a:cxnSpLocks noChangeShapeType="1"/>
          </p:cNvCxnSpPr>
          <p:nvPr/>
        </p:nvCxnSpPr>
        <p:spPr bwMode="auto">
          <a:xfrm flipH="1" flipV="1">
            <a:off x="5286380" y="3286124"/>
            <a:ext cx="542925" cy="201612"/>
          </a:xfrm>
          <a:prstGeom prst="straightConnector1">
            <a:avLst/>
          </a:prstGeom>
          <a:noFill/>
          <a:ln w="76200" cap="rnd">
            <a:solidFill>
              <a:srgbClr val="943634"/>
            </a:solidFill>
            <a:prstDash val="sysDot"/>
            <a:round/>
            <a:headEnd/>
            <a:tailEnd/>
          </a:ln>
        </p:spPr>
      </p:cxnSp>
      <p:cxnSp>
        <p:nvCxnSpPr>
          <p:cNvPr id="5143" name="AutoShape 23"/>
          <p:cNvCxnSpPr>
            <a:cxnSpLocks noChangeShapeType="1"/>
          </p:cNvCxnSpPr>
          <p:nvPr/>
        </p:nvCxnSpPr>
        <p:spPr bwMode="auto">
          <a:xfrm flipH="1" flipV="1">
            <a:off x="6000760" y="3286124"/>
            <a:ext cx="1573212" cy="106363"/>
          </a:xfrm>
          <a:prstGeom prst="straightConnector1">
            <a:avLst/>
          </a:prstGeom>
          <a:noFill/>
          <a:ln w="76200" cap="rnd">
            <a:solidFill>
              <a:srgbClr val="943634"/>
            </a:solidFill>
            <a:prstDash val="sysDot"/>
            <a:round/>
            <a:headEnd/>
            <a:tailEnd/>
          </a:ln>
        </p:spPr>
      </p:cxnSp>
      <p:cxnSp>
        <p:nvCxnSpPr>
          <p:cNvPr id="5144" name="AutoShape 24"/>
          <p:cNvCxnSpPr>
            <a:cxnSpLocks noChangeShapeType="1"/>
          </p:cNvCxnSpPr>
          <p:nvPr/>
        </p:nvCxnSpPr>
        <p:spPr bwMode="auto">
          <a:xfrm flipV="1">
            <a:off x="1857356" y="3214686"/>
            <a:ext cx="1339850" cy="106363"/>
          </a:xfrm>
          <a:prstGeom prst="straightConnector1">
            <a:avLst/>
          </a:prstGeom>
          <a:noFill/>
          <a:ln w="76200" cap="rnd">
            <a:solidFill>
              <a:srgbClr val="943634"/>
            </a:solidFill>
            <a:prstDash val="sysDot"/>
            <a:round/>
            <a:headEnd/>
            <a:tailEnd/>
          </a:ln>
        </p:spPr>
      </p:cxnSp>
      <p:cxnSp>
        <p:nvCxnSpPr>
          <p:cNvPr id="5145" name="AutoShape 25"/>
          <p:cNvCxnSpPr>
            <a:cxnSpLocks noChangeShapeType="1"/>
          </p:cNvCxnSpPr>
          <p:nvPr/>
        </p:nvCxnSpPr>
        <p:spPr bwMode="auto">
          <a:xfrm flipV="1">
            <a:off x="3643306" y="3286124"/>
            <a:ext cx="712788" cy="265112"/>
          </a:xfrm>
          <a:prstGeom prst="straightConnector1">
            <a:avLst/>
          </a:prstGeom>
          <a:noFill/>
          <a:ln w="76200" cap="rnd">
            <a:solidFill>
              <a:srgbClr val="943634"/>
            </a:solidFill>
            <a:prstDash val="sysDot"/>
            <a:round/>
            <a:headEnd/>
            <a:tailEnd/>
          </a:ln>
        </p:spPr>
      </p:cxnSp>
      <p:cxnSp>
        <p:nvCxnSpPr>
          <p:cNvPr id="5146" name="AutoShape 26"/>
          <p:cNvCxnSpPr>
            <a:cxnSpLocks noChangeShapeType="1"/>
          </p:cNvCxnSpPr>
          <p:nvPr/>
        </p:nvCxnSpPr>
        <p:spPr bwMode="auto">
          <a:xfrm flipH="1">
            <a:off x="2428860" y="4572008"/>
            <a:ext cx="701675" cy="298450"/>
          </a:xfrm>
          <a:prstGeom prst="straightConnector1">
            <a:avLst/>
          </a:prstGeom>
          <a:noFill/>
          <a:ln w="76200" cap="rnd">
            <a:solidFill>
              <a:srgbClr val="7030A0"/>
            </a:solidFill>
            <a:prstDash val="sysDot"/>
            <a:round/>
            <a:headEnd/>
            <a:tailEnd/>
          </a:ln>
        </p:spPr>
      </p:cxnSp>
      <p:cxnSp>
        <p:nvCxnSpPr>
          <p:cNvPr id="5147" name="AutoShape 27"/>
          <p:cNvCxnSpPr>
            <a:cxnSpLocks noChangeShapeType="1"/>
          </p:cNvCxnSpPr>
          <p:nvPr/>
        </p:nvCxnSpPr>
        <p:spPr bwMode="auto">
          <a:xfrm>
            <a:off x="4214810" y="4429132"/>
            <a:ext cx="509587" cy="488950"/>
          </a:xfrm>
          <a:prstGeom prst="straightConnector1">
            <a:avLst/>
          </a:prstGeom>
          <a:noFill/>
          <a:ln w="76200" cap="rnd">
            <a:solidFill>
              <a:srgbClr val="7030A0"/>
            </a:solidFill>
            <a:prstDash val="sysDot"/>
            <a:round/>
            <a:headEnd/>
            <a:tailEnd/>
          </a:ln>
        </p:spPr>
      </p:cxnSp>
      <p:cxnSp>
        <p:nvCxnSpPr>
          <p:cNvPr id="5148" name="AutoShape 28"/>
          <p:cNvCxnSpPr>
            <a:cxnSpLocks noChangeShapeType="1"/>
          </p:cNvCxnSpPr>
          <p:nvPr/>
        </p:nvCxnSpPr>
        <p:spPr bwMode="auto">
          <a:xfrm rot="10800000" flipV="1">
            <a:off x="4143374" y="4214818"/>
            <a:ext cx="500065" cy="155574"/>
          </a:xfrm>
          <a:prstGeom prst="straightConnector1">
            <a:avLst/>
          </a:prstGeom>
          <a:noFill/>
          <a:ln w="76200" cap="rnd">
            <a:solidFill>
              <a:srgbClr val="7030A0"/>
            </a:solidFill>
            <a:prstDash val="sysDot"/>
            <a:round/>
            <a:headEnd/>
            <a:tailEnd/>
          </a:ln>
        </p:spPr>
      </p:cxnSp>
      <p:cxnSp>
        <p:nvCxnSpPr>
          <p:cNvPr id="5149" name="AutoShape 29"/>
          <p:cNvCxnSpPr>
            <a:cxnSpLocks noChangeShapeType="1"/>
          </p:cNvCxnSpPr>
          <p:nvPr/>
        </p:nvCxnSpPr>
        <p:spPr bwMode="auto">
          <a:xfrm>
            <a:off x="4429124" y="6000768"/>
            <a:ext cx="701675" cy="212725"/>
          </a:xfrm>
          <a:prstGeom prst="straightConnector1">
            <a:avLst/>
          </a:prstGeom>
          <a:noFill/>
          <a:ln w="76200" cap="rnd">
            <a:solidFill>
              <a:srgbClr val="7F7F7F"/>
            </a:solidFill>
            <a:prstDash val="sysDot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/>
      <p:bldP spid="5127" grpId="0"/>
      <p:bldP spid="5129" grpId="0"/>
      <p:bldP spid="5131" grpId="0"/>
      <p:bldP spid="5132" grpId="0"/>
      <p:bldP spid="5133" grpId="0"/>
      <p:bldP spid="5134" grpId="0"/>
      <p:bldP spid="5135" grpId="0"/>
      <p:bldP spid="5136" grpId="0"/>
      <p:bldP spid="5137" grpId="0"/>
      <p:bldP spid="5138" grpId="0"/>
      <p:bldP spid="51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71604" y="642918"/>
          <a:ext cx="5929354" cy="5214974"/>
        </p:xfrm>
        <a:graphic>
          <a:graphicData uri="http://schemas.openxmlformats.org/drawingml/2006/table">
            <a:tbl>
              <a:tblPr/>
              <a:tblGrid>
                <a:gridCol w="1768676"/>
                <a:gridCol w="4160678"/>
              </a:tblGrid>
              <a:tr h="1133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Толковый словарь русского языка С.И.Ожегова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-ы, ж. Близкие отношения, основанные на взаимном доверии, привязанности, общности интересов. </a:t>
                      </a:r>
                      <a:r>
                        <a:rPr lang="ru-RU" sz="1200" i="1">
                          <a:latin typeface="+mn-lt"/>
                          <a:ea typeface="Calibri"/>
                          <a:cs typeface="Times New Roman"/>
                        </a:rPr>
                        <a:t>Давнишняя д. Д. одноклассников. Не в службу, а в дружбу</a:t>
                      </a: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 (не по обязанности, а из дружеского расположения; разг.). II прил. </a:t>
                      </a:r>
                      <a:r>
                        <a:rPr lang="ru-RU" sz="1200" i="1">
                          <a:latin typeface="+mn-lt"/>
                          <a:ea typeface="Calibri"/>
                          <a:cs typeface="Times New Roman"/>
                        </a:rPr>
                        <a:t>дружеский</a:t>
                      </a: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, -ая, -ое.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Толковый словарь Д.Н.Ушакова`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дружбы, мн. нет, ж. Близкие приятельские отношения, тесное знакомство вследствие привязанности и расположения. </a:t>
                      </a:r>
                      <a:r>
                        <a:rPr lang="ru-RU" sz="1200" i="1">
                          <a:latin typeface="+mn-lt"/>
                          <a:ea typeface="Times New Roman"/>
                          <a:cs typeface="Times New Roman"/>
                        </a:rPr>
                        <a:t>Долголетняя дружба. Сделай мне это по дружбе. Водить дружбу с кем-н. (см. водить). Не в службу, а в дружбу (поговорка) - по доброте, из любезности. Не в службу, а в дружбу: принеси мне воды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8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  <a:hlinkClick r:id="rId2"/>
                        </a:rPr>
                        <a:t>Сводная энциклопедия афоризмов`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i="1" dirty="0">
                          <a:latin typeface="+mn-lt"/>
                          <a:ea typeface="Times New Roman"/>
                          <a:cs typeface="Times New Roman"/>
                        </a:rPr>
                        <a:t>Плохой друг - что тень: в солнечный день не отвяжешься, а в ненастный не найдешь.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i="1" dirty="0">
                          <a:latin typeface="+mn-lt"/>
                          <a:ea typeface="Times New Roman"/>
                          <a:cs typeface="Times New Roman"/>
                        </a:rPr>
                        <a:t>С кем хлеб-соль водишь, на того и походишь.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i="1" dirty="0">
                          <a:latin typeface="+mn-lt"/>
                          <a:ea typeface="Times New Roman"/>
                          <a:cs typeface="Times New Roman"/>
                        </a:rPr>
                        <a:t>Не та </a:t>
                      </a:r>
                      <a:r>
                        <a:rPr lang="ru-RU" sz="1200" i="1" dirty="0" err="1">
                          <a:latin typeface="+mn-lt"/>
                          <a:ea typeface="Times New Roman"/>
                          <a:cs typeface="Times New Roman"/>
                        </a:rPr>
                        <a:t>дружья</a:t>
                      </a:r>
                      <a:r>
                        <a:rPr lang="ru-RU" sz="1200" i="1" dirty="0">
                          <a:latin typeface="+mn-lt"/>
                          <a:ea typeface="Times New Roman"/>
                          <a:cs typeface="Times New Roman"/>
                        </a:rPr>
                        <a:t> рука, что только гладит, а и та, что за вихор таскает.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i="1" dirty="0">
                          <a:latin typeface="+mn-lt"/>
                          <a:ea typeface="Times New Roman"/>
                          <a:cs typeface="Times New Roman"/>
                        </a:rPr>
                        <a:t>Плохо без друга, который потерян, но плохо и с другом, который неверен.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i="1" dirty="0">
                          <a:latin typeface="+mn-lt"/>
                          <a:ea typeface="Times New Roman"/>
                          <a:cs typeface="Times New Roman"/>
                        </a:rPr>
                        <a:t>С иным водиться - что в крапиву садиться.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i="1" dirty="0">
                          <a:latin typeface="+mn-lt"/>
                          <a:ea typeface="Times New Roman"/>
                          <a:cs typeface="Times New Roman"/>
                        </a:rPr>
                        <a:t>Не тот друг, кто на пиру гуляет, а тот, кто в беде помогает.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i="1" dirty="0">
                          <a:latin typeface="+mn-lt"/>
                          <a:ea typeface="Times New Roman"/>
                          <a:cs typeface="Times New Roman"/>
                        </a:rPr>
                        <a:t>Нет друга - ищи, а нашел - береги.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i="1" dirty="0">
                          <a:latin typeface="+mn-lt"/>
                          <a:ea typeface="Times New Roman"/>
                          <a:cs typeface="Times New Roman"/>
                        </a:rPr>
                        <a:t>Дерево держится корнями, а человек - друзьями.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428992" y="571480"/>
            <a:ext cx="35004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Calibri" pitchFamily="34" charset="0"/>
                <a:cs typeface="Times New Roman" pitchFamily="18" charset="0"/>
              </a:rPr>
              <a:t>Прием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ea typeface="Calibri" pitchFamily="34" charset="0"/>
                <a:cs typeface="Times New Roman" pitchFamily="18" charset="0"/>
              </a:rPr>
              <a:t>ТРИЗ-игра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775" y="1395412"/>
            <a:ext cx="66484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66389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143240" y="642918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ТРИЗ-загадки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14379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928926" y="571480"/>
            <a:ext cx="35405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Приём «Круги Эйлера»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festival.1september.ru/articles/628268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214810" y="2143116"/>
            <a:ext cx="33575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1. Сходи, дочка, в магазин.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2. В лесу проснулись птицы.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http://festival.1september.ru/articles/628268/img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000372"/>
            <a:ext cx="492922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85786" y="714356"/>
            <a:ext cx="77867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Модель «Создай паспорт»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Модель «Элемент–имя признака – значение признака»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00232" y="1857364"/>
          <a:ext cx="5631648" cy="4147523"/>
        </p:xfrm>
        <a:graphic>
          <a:graphicData uri="http://schemas.openxmlformats.org/drawingml/2006/table">
            <a:tbl>
              <a:tblPr/>
              <a:tblGrid>
                <a:gridCol w="1877216"/>
                <a:gridCol w="1877216"/>
                <a:gridCol w="1877216"/>
              </a:tblGrid>
              <a:tr h="23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Элемент (объект)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5" marR="38005" marT="8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Имя признака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5" marR="38005" marT="8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Значение признака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5" marR="38005" marT="8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41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 ТРИЗ-технология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5" marR="38005" marT="8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Что такое ТРИЗ-технология?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5" marR="38005" marT="8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38005" marR="38005" marT="8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Цель  ТРИЗ-технологии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5" marR="38005" marT="8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38005" marR="38005" marT="8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Актуальность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5" marR="38005" marT="8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38005" marR="38005" marT="8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Роль ТРИЗов в обучении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5" marR="38005" marT="8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38005" marR="38005" marT="8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Рефлексия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5" marR="38005" marT="8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Я узнала…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Я разобралась…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Меня удивило…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Я буду принимать в своей педагогической деятельности…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05" marR="38005" marT="8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001056" cy="3143272"/>
          </a:xfrm>
        </p:spPr>
        <p:txBody>
          <a:bodyPr>
            <a:normAutofit/>
          </a:bodyPr>
          <a:lstStyle/>
          <a:p>
            <a:pPr algn="r"/>
            <a:r>
              <a:rPr lang="ru-RU" sz="2700" i="1" dirty="0" smtClean="0"/>
              <a:t>Обучение, построенное на усвоении конкретных фактов, изжило себя в принципе,</a:t>
            </a:r>
            <a:br>
              <a:rPr lang="ru-RU" sz="2700" i="1" dirty="0" smtClean="0"/>
            </a:br>
            <a:r>
              <a:rPr lang="ru-RU" sz="2700" i="1" dirty="0" smtClean="0"/>
              <a:t>ибо факты быстро устаревают, а их объем стремится к бесконечности.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400" dirty="0" smtClean="0">
                <a:latin typeface="+mn-lt"/>
              </a:rPr>
              <a:t>А. </a:t>
            </a:r>
            <a:r>
              <a:rPr lang="ru-RU" sz="2400" dirty="0" err="1" smtClean="0">
                <a:latin typeface="+mn-lt"/>
              </a:rPr>
              <a:t>Гин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15370" cy="507209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«Так как дело преподавания есть искусство, 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оконченность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совершенство недостижимы, а развитие и совершенствование бесконечны».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Л. Н. Толстой.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«Учение не должно сводиться к беспрерывному накоплению знаний, к тренировке памяти… хочется, чтобы дети были путешественниками, открывателями и творцами в этом мире».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В.А. Сухомлинский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1000100" y="1285860"/>
            <a:ext cx="4071966" cy="392909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714744" y="1285860"/>
            <a:ext cx="4071966" cy="392909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28926" y="571480"/>
            <a:ext cx="3540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Приём  «Круги Эйлера»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1857364"/>
            <a:ext cx="135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000" b="1" dirty="0" smtClean="0"/>
              <a:t>Учитель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1857364"/>
            <a:ext cx="113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Ученик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643182"/>
            <a:ext cx="2357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Развитие и совершенствование 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2428868"/>
            <a:ext cx="2214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Путешественник, открыватель, творец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2500306"/>
            <a:ext cx="11430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Совре-менное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образо-вание</a:t>
            </a:r>
            <a:r>
              <a:rPr lang="ru-RU" sz="2000" b="1" dirty="0" smtClean="0"/>
              <a:t>, ФГОС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785794"/>
            <a:ext cx="48577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</a:rPr>
              <a:t>ТРИЗ</a:t>
            </a:r>
            <a:r>
              <a:rPr lang="ru-RU" sz="3600" b="1" i="1" dirty="0" smtClean="0">
                <a:solidFill>
                  <a:srgbClr val="FF0000"/>
                </a:solidFill>
              </a:rPr>
              <a:t> — теория решения изобретательских задач</a:t>
            </a:r>
            <a:r>
              <a:rPr lang="ru-RU" sz="3600" i="1" dirty="0" smtClean="0"/>
              <a:t> </a:t>
            </a:r>
          </a:p>
          <a:p>
            <a:endParaRPr lang="ru-RU" sz="3600" b="1" i="1" dirty="0" smtClean="0"/>
          </a:p>
          <a:p>
            <a:r>
              <a:rPr lang="ru-RU" sz="3600" b="1" i="1" dirty="0" smtClean="0"/>
              <a:t>Генрих </a:t>
            </a:r>
            <a:r>
              <a:rPr lang="ru-RU" sz="3600" b="1" i="1" dirty="0" err="1" smtClean="0"/>
              <a:t>Саулович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Альтшуллер</a:t>
            </a:r>
            <a:r>
              <a:rPr lang="ru-RU" sz="3600" i="1" dirty="0" smtClean="0"/>
              <a:t> </a:t>
            </a:r>
          </a:p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42" name="Picture 2" descr="http://1kcdn.com/cdn/1000/resimler/yazar_resimler/Genrikh-Altov_9632_1416770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857232"/>
            <a:ext cx="285752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615262" cy="46434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   </a:t>
            </a:r>
            <a:r>
              <a:rPr lang="ru-RU" sz="4000" dirty="0" smtClean="0"/>
              <a:t>   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Особенность </a:t>
            </a:r>
            <a:r>
              <a:rPr lang="ru-RU" sz="4000" b="1" i="1" dirty="0" err="1" smtClean="0">
                <a:solidFill>
                  <a:srgbClr val="FF0000"/>
                </a:solidFill>
                <a:latin typeface="+mn-lt"/>
              </a:rPr>
              <a:t>ТРИЗ-педагогики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заключается в том, что она предлагает алгоритмические методы формирования осознанного, управляемого, целенаправленного и эффективного процесса </a:t>
            </a:r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мыследеятельности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ru-RU" sz="4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34" y="857232"/>
            <a:ext cx="800105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307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ТРИЗ-технологии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1112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307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•	обучение способам решения творческих задач;</a:t>
            </a:r>
          </a:p>
          <a:p>
            <a:pPr marL="0" marR="0" lvl="0" indent="11112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307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•	обучение способам коллективной познавательной деятельности;</a:t>
            </a:r>
          </a:p>
          <a:p>
            <a:pPr marL="0" marR="0" lvl="0" indent="11112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307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•	формирование открытого мышления, не скованного стереотипами;</a:t>
            </a:r>
          </a:p>
          <a:p>
            <a:pPr marL="0" marR="0" lvl="0" indent="11112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307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•	формирование познавательной активности и интереса;</a:t>
            </a:r>
          </a:p>
          <a:p>
            <a:pPr marL="0" marR="0" lvl="0" indent="11112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307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•	воспитание терпимости при соприкосновении с отличающейся точкой зрения;</a:t>
            </a:r>
          </a:p>
          <a:p>
            <a:pPr marL="0" marR="0" lvl="0" indent="11112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307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•	воспитание позитивного и конструктивного отношения к окружающей действительности.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4" y="857232"/>
          <a:ext cx="7286676" cy="4572000"/>
        </p:xfrm>
        <a:graphic>
          <a:graphicData uri="http://schemas.openxmlformats.org/drawingml/2006/table">
            <a:tbl>
              <a:tblPr/>
              <a:tblGrid>
                <a:gridCol w="7286676"/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Применение ТРИЗ способствует формированию универсальных учебных действий:</a:t>
                      </a:r>
                    </a:p>
                    <a:p>
                      <a:pPr indent="101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9748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•	регулятивных УУД: прогнозирование, самоконтроль,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саморегуляция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indent="101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9748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•	познавательных УУД: анализ и синтез объектов, сравнения, поиск информации;</a:t>
                      </a:r>
                    </a:p>
                    <a:p>
                      <a:pPr indent="101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9748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•	коммуникативных УУД: постановка вопросов, разрешение конфликтов, умение выражать свои мысли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indent="101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97485" algn="l"/>
                        </a:tabLs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</a:rPr>
                        <a:t>•личностных УУД: самоопределение, </a:t>
                      </a:r>
                      <a:r>
                        <a:rPr lang="ru-RU" sz="2000" dirty="0" err="1" smtClean="0">
                          <a:latin typeface="+mn-lt"/>
                          <a:ea typeface="Times New Roman"/>
                        </a:rPr>
                        <a:t>смыслообразование</a:t>
                      </a:r>
                      <a:r>
                        <a:rPr lang="ru-RU" sz="2000" dirty="0" smtClean="0">
                          <a:latin typeface="+mn-lt"/>
                          <a:ea typeface="Times New Roman"/>
                        </a:rPr>
                        <a:t>. 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indent="101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97485" algn="l"/>
                        </a:tabLs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857232"/>
            <a:ext cx="778674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11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Урок с использованием элементов технологии ТРИЗ можно строить по следующей модели: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111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Создание эмоционального настроя.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111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Активизация  знаний.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111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Постановка проблемы урока.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111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Знакомство с новой темой.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111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Первичное закрепление нового материала.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111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Подведение итогов урока.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111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7. Рефлексия.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714356"/>
            <a:ext cx="539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Прием «Нестандартный вход в урок»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824687" cy="35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597</Words>
  <Application>Microsoft Office PowerPoint</Application>
  <PresentationFormat>Экран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 «Так как дело преподавания есть искусство, то оконченность и совершенство недостижимы, а развитие и совершенствование бесконечны».                                                                                 Л. Н. Толстой.  «Учение не должно сводиться к беспрерывному накоплению знаний, к тренировке памяти… хочется, чтобы дети были путешественниками, открывателями и творцами в этом мире».                                                                       В.А. Сухомлинский </vt:lpstr>
      <vt:lpstr>Слайд 3</vt:lpstr>
      <vt:lpstr>Слайд 4</vt:lpstr>
      <vt:lpstr>      Особенность ТРИЗ-педагогики заключается в том, что она предлагает алгоритмические методы формирования осознанного, управляемого, целенаправленного и эффективного процесса мыследеятельности.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Обучение, построенное на усвоении конкретных фактов, изжило себя в принципе, ибо факты быстро устаревают, а их объем стремится к бесконечности. А. Гин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31</cp:revision>
  <dcterms:created xsi:type="dcterms:W3CDTF">2013-08-20T23:50:31Z</dcterms:created>
  <dcterms:modified xsi:type="dcterms:W3CDTF">2021-03-10T18:53:33Z</dcterms:modified>
</cp:coreProperties>
</file>